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7" r:id="rId3"/>
    <p:sldId id="258" r:id="rId4"/>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sv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3001水平垂直燃烧测试仪 右视"/>
          <p:cNvPicPr>
            <a:picLocks noChangeAspect="1"/>
          </p:cNvPicPr>
          <p:nvPr/>
        </p:nvPicPr>
        <p:blipFill>
          <a:blip r:embed="rId1"/>
          <a:stretch>
            <a:fillRect/>
          </a:stretch>
        </p:blipFill>
        <p:spPr>
          <a:xfrm>
            <a:off x="163830" y="1720850"/>
            <a:ext cx="8586470" cy="4619625"/>
          </a:xfrm>
          <a:prstGeom prst="rect">
            <a:avLst/>
          </a:prstGeom>
        </p:spPr>
      </p:pic>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38430" y="887730"/>
            <a:ext cx="6445885" cy="368300"/>
          </a:xfrm>
          <a:prstGeom prst="rect">
            <a:avLst/>
          </a:prstGeom>
          <a:noFill/>
        </p:spPr>
        <p:txBody>
          <a:bodyPr wrap="square" rtlCol="0">
            <a:spAutoFit/>
          </a:bodyPr>
          <a:p>
            <a:pPr algn="l"/>
            <a:r>
              <a:rPr lang="en-US" altLang="zh-CN" sz="1800" b="1" dirty="0">
                <a:latin typeface="Times New Roman" panose="02020603050405020304" pitchFamily="18" charset="0"/>
                <a:ea typeface="宋体" panose="02010600030101010101" pitchFamily="2" charset="-122"/>
                <a:cs typeface="Times New Roman" panose="02020603050405020304" pitchFamily="18" charset="0"/>
              </a:rPr>
              <a:t>Horizontal And Vertical Burning Tester</a:t>
            </a:r>
            <a:endParaRPr lang="en-US" altLang="zh-CN" sz="1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86690" y="1281430"/>
            <a:ext cx="7105650" cy="668020"/>
          </a:xfrm>
          <a:prstGeom prst="rect">
            <a:avLst/>
          </a:prstGeom>
          <a:noFill/>
        </p:spPr>
        <p:txBody>
          <a:bodyPr wrap="square" rtlCol="0">
            <a:spAutoFit/>
          </a:bodyPr>
          <a:p>
            <a:pPr algn="l" fontAlgn="auto">
              <a:lnSpc>
                <a:spcPts val="1500"/>
              </a:lnSpc>
            </a:pPr>
            <a:r>
              <a:rPr lang="en-US" altLang="zh-CN" sz="1000" dirty="0">
                <a:effectLst/>
                <a:latin typeface="宋体" panose="02010600030101010101" pitchFamily="2" charset="-122"/>
                <a:ea typeface="宋体" panose="02010600030101010101" pitchFamily="2" charset="-122"/>
                <a:cs typeface="MicrosoftYaHei"/>
              </a:rPr>
              <a:t>    </a:t>
            </a:r>
            <a:r>
              <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rPr>
              <a:t>Horizontal and vertical combustion tester is the flame retardant testing equipment developed by our company according to the standard. It can detect the flammability, combustion rate, flame spread, combustion intensity and flame retardant performance of the product. High degree of automation, accurate test data.</a:t>
            </a:r>
            <a:endPar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150495" y="6805930"/>
            <a:ext cx="3334385" cy="2784475"/>
          </a:xfrm>
          <a:prstGeom prst="rect">
            <a:avLst/>
          </a:prstGeom>
          <a:noFill/>
        </p:spPr>
        <p:txBody>
          <a:bodyPr wrap="square">
            <a:spAutoFit/>
          </a:bodyPr>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Steel structure </a:t>
            </a:r>
            <a:r>
              <a:rPr lang="en-US" sz="1000" dirty="0">
                <a:effectLst/>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 test </a:t>
            </a:r>
            <a:r>
              <a:rPr lang="en-US" sz="1000" dirty="0">
                <a:effectLst/>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 volume more than 0.75 cubic meters, to provide adequate clean air for the test.</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Large observation window, inner wall coating is dark, illumination within 20Lux, easy to observe the combustion state of the sample.</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Smoke exhaust device is installed on the top, which can automatically open to discharge test exhaust gas after the end of the test.</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Introduction of industrial design concept of structure, appearance and interface design, easy to operate, friendly interface, ergonomic and operating habits, beautiful appearance</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175260" y="2237740"/>
            <a:ext cx="3194050" cy="1822450"/>
          </a:xfrm>
          <a:prstGeom prst="rect">
            <a:avLst/>
          </a:prstGeom>
          <a:noFill/>
        </p:spPr>
        <p:txBody>
          <a:bodyPr wrap="square">
            <a:spAutoFit/>
          </a:bodyPr>
          <a:p>
            <a:pPr algn="l" fontAlgn="auto">
              <a:lnSpc>
                <a:spcPts val="1500"/>
              </a:lnSpc>
            </a:pPr>
            <a:endParaRPr lang="zh-CN" altLang="zh-CN" sz="1000" dirty="0">
              <a:effectLst/>
              <a:latin typeface="宋体" panose="02010600030101010101" pitchFamily="2" charset="-122"/>
              <a:ea typeface="宋体" panose="02010600030101010101" pitchFamily="2" charset="-122"/>
              <a:cs typeface="Times New Roman" panose="02020603050405020304" pitchFamily="18" charset="0"/>
            </a:endParaRPr>
          </a:p>
          <a:p>
            <a:pPr algn="l" fontAlgn="auto">
              <a:lnSpc>
                <a:spcPts val="1500"/>
              </a:lnSpc>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Horizontal combustion test: UL94 HB, IEC 60695-11-10, IEC 60707, ISO 1210, GB/T 2408;</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1500"/>
              </a:lnSpc>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50W vertical combustion test: UL94 V0, V1, V2, IEC 60695-11-10, ISO 1210, GB/T 2408;</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1500"/>
              </a:lnSpc>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500W vertical combustion test: UL94 5VA, 5VB, IEC 60695-11-20, ISO 9770, GB/T 5169.17;</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1500"/>
              </a:lnSpc>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Thin film material vertical combustion test (optional) : VTM-0, VTM-1, VTM-2, ISO 9773;</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248920" y="2074545"/>
            <a:ext cx="3399790" cy="321945"/>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Product Standard</a:t>
            </a:r>
            <a:r>
              <a:rPr lang="en-US" altLang="zh-CN" sz="1400" b="1" kern="100" dirty="0">
                <a:effectLst/>
                <a:latin typeface="宋体" panose="02010600030101010101" pitchFamily="2" charset="-122"/>
                <a:ea typeface="宋体" panose="02010600030101010101" pitchFamily="2" charset="-122"/>
                <a:cs typeface="Arial" panose="020B0604020202020204" pitchFamily="34" charset="0"/>
              </a:rPr>
              <a:t> </a:t>
            </a:r>
            <a:endParaRPr lang="zh-CN" altLang="en-US" sz="1400" kern="100" dirty="0">
              <a:solidFill>
                <a:srgbClr val="FF0000"/>
              </a:solidFill>
              <a:effectLst/>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3561715" y="6805930"/>
            <a:ext cx="3668395" cy="2399665"/>
          </a:xfrm>
          <a:prstGeom prst="rect">
            <a:avLst/>
          </a:prstGeom>
          <a:noFill/>
        </p:spPr>
        <p:txBody>
          <a:bodyPr wrap="square">
            <a:spAutoFit/>
          </a:bodyPr>
          <a:p>
            <a:pPr marL="171450" lvl="0" indent="-171450" algn="l" fontAlgn="auto">
              <a:lnSpc>
                <a:spcPts val="1500"/>
              </a:lnSpc>
              <a:buFont typeface="Wingdings" panose="05000000000000000000" charset="0"/>
              <a:buChar char="l"/>
            </a:pPr>
            <a:r>
              <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rPr>
              <a:t>The sample fixture can achieve smooth movement and precise positioning in horizontal and vertical directions by sliding rail structure.</a:t>
            </a:r>
            <a:endPar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rPr>
              <a:t>High pressure pulse automatic ignition, ignition stability and reliability, high security</a:t>
            </a:r>
            <a:endPar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rPr>
              <a:t>Equipped with imported precise rotor flowmeter to control gas flow, equipped with imported differential pressure measurement burner back pressure.</a:t>
            </a:r>
            <a:endPar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rPr>
              <a:t>Equipped with brand pressure gauge and pressure regulating valve to adjust gas pressure, equipped with solenoid valve to control gas on and off, to ensure the safety of equipment.</a:t>
            </a:r>
            <a:endPar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5" name="直接连接符 24"/>
          <p:cNvCxnSpPr/>
          <p:nvPr/>
        </p:nvCxnSpPr>
        <p:spPr>
          <a:xfrm>
            <a:off x="182880" y="2397125"/>
            <a:ext cx="318325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228600" y="4345305"/>
            <a:ext cx="3795395" cy="321945"/>
          </a:xfrm>
          <a:prstGeom prst="rect">
            <a:avLst/>
          </a:prstGeom>
          <a:noFill/>
        </p:spPr>
        <p:txBody>
          <a:bodyPr wrap="square">
            <a:spAutoFit/>
          </a:bodyPr>
          <a:p>
            <a:pPr algn="l">
              <a:lnSpc>
                <a:spcPts val="1800"/>
              </a:lnSpc>
            </a:pPr>
            <a:r>
              <a:rPr lang="zh-CN" altLang="zh-CN" sz="1400" b="1" kern="100" dirty="0">
                <a:effectLst/>
                <a:latin typeface="Times New Roman" panose="02020603050405020304" pitchFamily="18" charset="0"/>
                <a:ea typeface="宋体" panose="02010600030101010101" pitchFamily="2" charset="-122"/>
                <a:cs typeface="Times New Roman" panose="02020603050405020304" pitchFamily="18" charset="0"/>
              </a:rPr>
              <a:t>Product Parameters</a:t>
            </a:r>
            <a:endParaRPr lang="zh-CN" altLang="zh-CN" sz="14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文本框 30"/>
          <p:cNvSpPr txBox="1"/>
          <p:nvPr/>
        </p:nvSpPr>
        <p:spPr>
          <a:xfrm>
            <a:off x="186690" y="6416040"/>
            <a:ext cx="2481580" cy="321945"/>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Features</a:t>
            </a:r>
            <a:endParaRPr lang="en-US" altLang="zh-CN" sz="1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5" name="组合 44"/>
          <p:cNvGrpSpPr/>
          <p:nvPr/>
        </p:nvGrpSpPr>
        <p:grpSpPr>
          <a:xfrm>
            <a:off x="213995" y="4634230"/>
            <a:ext cx="3142615" cy="1527175"/>
            <a:chOff x="263" y="8258"/>
            <a:chExt cx="4949" cy="2405"/>
          </a:xfrm>
        </p:grpSpPr>
        <p:sp>
          <p:nvSpPr>
            <p:cNvPr id="90" name="文本框 89"/>
            <p:cNvSpPr txBox="1"/>
            <p:nvPr/>
          </p:nvSpPr>
          <p:spPr>
            <a:xfrm>
              <a:off x="274" y="10167"/>
              <a:ext cx="4932" cy="434"/>
            </a:xfrm>
            <a:prstGeom prst="rect">
              <a:avLst/>
            </a:prstGeom>
            <a:gradFill>
              <a:gsLst>
                <a:gs pos="2000">
                  <a:srgbClr val="F9F8F6"/>
                </a:gs>
                <a:gs pos="100000">
                  <a:srgbClr val="CCCBC9"/>
                </a:gs>
              </a:gsLst>
              <a:lin ang="13500000" scaled="0"/>
            </a:gradFill>
          </p:spPr>
          <p:txBody>
            <a:bodyPr wrap="square" rtlCol="0">
              <a:spAutoFit/>
            </a:bodyPr>
            <a:p>
              <a:pPr algn="l"/>
              <a:endParaRPr lang="zh-CN" altLang="en-US" sz="1200">
                <a:solidFill>
                  <a:schemeClr val="tx1"/>
                </a:solidFill>
                <a:uFillTx/>
              </a:endParaRPr>
            </a:p>
          </p:txBody>
        </p:sp>
        <p:sp>
          <p:nvSpPr>
            <p:cNvPr id="88" name="文本框 87"/>
            <p:cNvSpPr txBox="1"/>
            <p:nvPr/>
          </p:nvSpPr>
          <p:spPr>
            <a:xfrm>
              <a:off x="269" y="9303"/>
              <a:ext cx="4933" cy="434"/>
            </a:xfrm>
            <a:prstGeom prst="rect">
              <a:avLst/>
            </a:prstGeom>
            <a:gradFill>
              <a:gsLst>
                <a:gs pos="2000">
                  <a:srgbClr val="F9F8F6"/>
                </a:gs>
                <a:gs pos="100000">
                  <a:srgbClr val="CCCBC9"/>
                </a:gs>
              </a:gsLst>
              <a:lin ang="13500000" scaled="0"/>
            </a:gradFill>
          </p:spPr>
          <p:txBody>
            <a:bodyPr wrap="square" rtlCol="0">
              <a:spAutoFit/>
            </a:bodyPr>
            <a:p>
              <a:pPr algn="l"/>
              <a:endParaRPr lang="zh-CN" altLang="en-US" sz="1200">
                <a:solidFill>
                  <a:schemeClr val="tx1"/>
                </a:solidFill>
                <a:uFillTx/>
              </a:endParaRPr>
            </a:p>
          </p:txBody>
        </p:sp>
        <p:sp>
          <p:nvSpPr>
            <p:cNvPr id="87" name="文本框 86"/>
            <p:cNvSpPr txBox="1"/>
            <p:nvPr/>
          </p:nvSpPr>
          <p:spPr>
            <a:xfrm>
              <a:off x="263" y="8350"/>
              <a:ext cx="4929" cy="434"/>
            </a:xfrm>
            <a:prstGeom prst="rect">
              <a:avLst/>
            </a:prstGeom>
            <a:gradFill>
              <a:gsLst>
                <a:gs pos="2000">
                  <a:srgbClr val="F9F8F6"/>
                </a:gs>
                <a:gs pos="100000">
                  <a:srgbClr val="CCCBC9"/>
                </a:gs>
              </a:gsLst>
              <a:lin ang="13500000" scaled="0"/>
            </a:gradFill>
          </p:spPr>
          <p:txBody>
            <a:bodyPr wrap="square" rtlCol="0">
              <a:spAutoFit/>
            </a:bodyPr>
            <a:p>
              <a:pPr algn="l"/>
              <a:endParaRPr lang="zh-CN" altLang="en-US" sz="1200">
                <a:solidFill>
                  <a:schemeClr val="tx1"/>
                </a:solidFill>
                <a:uFillTx/>
              </a:endParaRPr>
            </a:p>
          </p:txBody>
        </p:sp>
        <p:grpSp>
          <p:nvGrpSpPr>
            <p:cNvPr id="44" name="组合 43"/>
            <p:cNvGrpSpPr/>
            <p:nvPr/>
          </p:nvGrpSpPr>
          <p:grpSpPr>
            <a:xfrm>
              <a:off x="263" y="8258"/>
              <a:ext cx="4949" cy="2405"/>
              <a:chOff x="263" y="8258"/>
              <a:chExt cx="4949" cy="2405"/>
            </a:xfrm>
          </p:grpSpPr>
          <p:sp>
            <p:nvSpPr>
              <p:cNvPr id="19" name="文本框 18"/>
              <p:cNvSpPr txBox="1"/>
              <p:nvPr/>
            </p:nvSpPr>
            <p:spPr>
              <a:xfrm>
                <a:off x="263" y="8258"/>
                <a:ext cx="4684" cy="2405"/>
              </a:xfrm>
              <a:prstGeom prst="rect">
                <a:avLst/>
              </a:prstGeom>
              <a:noFill/>
            </p:spPr>
            <p:txBody>
              <a:bodyPr wrap="square" rtlCol="0">
                <a:spAutoFit/>
              </a:bodyPr>
              <a:p>
                <a:pPr algn="l" fontAlgn="auto">
                  <a:lnSpc>
                    <a:spcPts val="2300"/>
                  </a:lnSpc>
                </a:pPr>
                <a:r>
                  <a:rPr lang="en-US" sz="1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Model                </a:t>
                </a:r>
                <a:r>
                  <a:rPr lang="en-US" altLang="zh-CN" sz="1000" dirty="0">
                    <a:effectLst/>
                    <a:latin typeface="Times New Roman" panose="02020603050405020304" pitchFamily="18" charset="0"/>
                    <a:ea typeface="宋体" panose="02010600030101010101" pitchFamily="2" charset="-122"/>
                    <a:cs typeface="Times New Roman" panose="02020603050405020304" pitchFamily="18" charset="0"/>
                  </a:rPr>
                  <a:t>PX03001</a:t>
                </a:r>
                <a:endParaRPr lang="zh-CN"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200"/>
                  </a:lnSpc>
                </a:pPr>
                <a:r>
                  <a:rPr lang="en-US" altLang="zh-CN" sz="1000" dirty="0">
                    <a:latin typeface="Times New Roman" panose="02020603050405020304" pitchFamily="18" charset="0"/>
                    <a:ea typeface="宋体" panose="02010600030101010101" pitchFamily="2" charset="-122"/>
                    <a:cs typeface="Times New Roman" panose="02020603050405020304" pitchFamily="18" charset="0"/>
                  </a:rPr>
                  <a:t>Dimension         1350(W)</a:t>
                </a: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000" dirty="0">
                    <a:latin typeface="Times New Roman" panose="02020603050405020304" pitchFamily="18" charset="0"/>
                    <a:ea typeface="宋体" panose="02010600030101010101" pitchFamily="2" charset="-122"/>
                    <a:cs typeface="Times New Roman" panose="02020603050405020304" pitchFamily="18" charset="0"/>
                  </a:rPr>
                  <a:t>700(D)</a:t>
                </a: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000" dirty="0">
                    <a:latin typeface="Times New Roman" panose="02020603050405020304" pitchFamily="18" charset="0"/>
                    <a:ea typeface="宋体" panose="02010600030101010101" pitchFamily="2" charset="-122"/>
                    <a:cs typeface="Times New Roman" panose="02020603050405020304" pitchFamily="18" charset="0"/>
                  </a:rPr>
                  <a:t>1000(H)mm</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3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Bottom cabinet</a:t>
                </a:r>
                <a:r>
                  <a:rPr lang="en-US" altLang="zh-CN" sz="1000" dirty="0">
                    <a:latin typeface="Times New Roman" panose="02020603050405020304" pitchFamily="18" charset="0"/>
                    <a:ea typeface="宋体" panose="02010600030101010101" pitchFamily="2" charset="-122"/>
                    <a:cs typeface="Times New Roman" panose="02020603050405020304" pitchFamily="18" charset="0"/>
                  </a:rPr>
                  <a:t>  1350(W)</a:t>
                </a: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000" dirty="0">
                    <a:latin typeface="Times New Roman" panose="02020603050405020304" pitchFamily="18" charset="0"/>
                    <a:ea typeface="宋体" panose="02010600030101010101" pitchFamily="2" charset="-122"/>
                    <a:cs typeface="Times New Roman" panose="02020603050405020304" pitchFamily="18" charset="0"/>
                  </a:rPr>
                  <a:t>700(D)</a:t>
                </a: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000" dirty="0">
                    <a:latin typeface="Times New Roman" panose="02020603050405020304" pitchFamily="18" charset="0"/>
                    <a:ea typeface="宋体" panose="02010600030101010101" pitchFamily="2" charset="-122"/>
                    <a:cs typeface="Times New Roman" panose="02020603050405020304" pitchFamily="18" charset="0"/>
                  </a:rPr>
                  <a:t>650(H)mm</a:t>
                </a:r>
                <a:endParaRPr lang="en-US" altLang="zh-CN" sz="10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100"/>
                  </a:lnSpc>
                </a:pPr>
                <a:r>
                  <a:rPr lang="en-US" altLang="zh-CN"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Power Supply    </a:t>
                </a:r>
                <a:r>
                  <a:rPr lang="en-US"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AC 220V, 50Hz, 2A</a:t>
                </a:r>
                <a:endParaRPr lang="en-US" altLang="zh-CN" sz="10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300"/>
                  </a:lnSpc>
                </a:pPr>
                <a:r>
                  <a:rPr lang="en-US"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Weight</a:t>
                </a:r>
                <a:r>
                  <a:rPr lang="en-US" altLang="zh-CN"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APPR.70kg</a:t>
                </a:r>
                <a:endParaRPr lang="en-US" altLang="zh-CN"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79" name="直接连接符 78"/>
              <p:cNvCxnSpPr/>
              <p:nvPr/>
            </p:nvCxnSpPr>
            <p:spPr>
              <a:xfrm>
                <a:off x="280" y="10167"/>
                <a:ext cx="4921"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274" y="10601"/>
                <a:ext cx="4938"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698" y="8320"/>
                <a:ext cx="0" cy="2283"/>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68" y="8775"/>
                <a:ext cx="4919"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63" y="9727"/>
                <a:ext cx="4949"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65" y="9273"/>
                <a:ext cx="4942" cy="14"/>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65" y="8343"/>
                <a:ext cx="4936" cy="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398"/>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016125" y="4391660"/>
            <a:ext cx="299085" cy="175260"/>
            <a:chOff x="1765" y="7941"/>
            <a:chExt cx="471" cy="276"/>
          </a:xfrm>
        </p:grpSpPr>
        <p:pic>
          <p:nvPicPr>
            <p:cNvPr id="17" name="图片 16"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5" y="7941"/>
              <a:ext cx="277" cy="277"/>
            </a:xfrm>
            <a:prstGeom prst="rect">
              <a:avLst/>
            </a:prstGeom>
          </p:spPr>
        </p:pic>
        <p:pic>
          <p:nvPicPr>
            <p:cNvPr id="18" name="图片 17"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0" y="7941"/>
              <a:ext cx="277" cy="277"/>
            </a:xfrm>
            <a:prstGeom prst="rect">
              <a:avLst/>
            </a:prstGeom>
          </p:spPr>
        </p:pic>
      </p:grpSp>
      <p:grpSp>
        <p:nvGrpSpPr>
          <p:cNvPr id="2" name="组合 1"/>
          <p:cNvGrpSpPr/>
          <p:nvPr/>
        </p:nvGrpSpPr>
        <p:grpSpPr>
          <a:xfrm>
            <a:off x="150495" y="6487795"/>
            <a:ext cx="7078980" cy="248285"/>
            <a:chOff x="337" y="11535"/>
            <a:chExt cx="11148" cy="391"/>
          </a:xfrm>
        </p:grpSpPr>
        <p:cxnSp>
          <p:nvCxnSpPr>
            <p:cNvPr id="30" name="直接连接符 29"/>
            <p:cNvCxnSpPr/>
            <p:nvPr/>
          </p:nvCxnSpPr>
          <p:spPr>
            <a:xfrm>
              <a:off x="337" y="11926"/>
              <a:ext cx="11149"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pic>
          <p:nvPicPr>
            <p:cNvPr id="29" name="图片 28"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9" y="11535"/>
              <a:ext cx="277" cy="277"/>
            </a:xfrm>
            <a:prstGeom prst="rect">
              <a:avLst/>
            </a:prstGeom>
          </p:spPr>
        </p:pic>
        <p:pic>
          <p:nvPicPr>
            <p:cNvPr id="32" name="图片 31"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5" y="11539"/>
              <a:ext cx="277" cy="277"/>
            </a:xfrm>
            <a:prstGeom prst="rect">
              <a:avLst/>
            </a:prstGeom>
          </p:spPr>
        </p:pic>
      </p:grpSp>
      <p:grpSp>
        <p:nvGrpSpPr>
          <p:cNvPr id="36" name="组合 35"/>
          <p:cNvGrpSpPr/>
          <p:nvPr/>
        </p:nvGrpSpPr>
        <p:grpSpPr>
          <a:xfrm>
            <a:off x="2016125" y="2147570"/>
            <a:ext cx="299085" cy="175260"/>
            <a:chOff x="1765" y="7941"/>
            <a:chExt cx="471" cy="276"/>
          </a:xfrm>
        </p:grpSpPr>
        <p:pic>
          <p:nvPicPr>
            <p:cNvPr id="37" name="图片 36"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5" y="7941"/>
              <a:ext cx="277" cy="277"/>
            </a:xfrm>
            <a:prstGeom prst="rect">
              <a:avLst/>
            </a:prstGeom>
          </p:spPr>
        </p:pic>
        <p:pic>
          <p:nvPicPr>
            <p:cNvPr id="42" name="图片 41"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0" y="7941"/>
              <a:ext cx="277" cy="277"/>
            </a:xfrm>
            <a:prstGeom prst="rect">
              <a:avLst/>
            </a:prstGeom>
          </p:spPr>
        </p:pic>
      </p:grpSp>
      <p:sp>
        <p:nvSpPr>
          <p:cNvPr id="8" name="文本框 7"/>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34385" cy="2207260"/>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HUMBOLDT Tirell fire source, inner diameter 9.5±0.3mm, in accordance with ASTM D5025 standard, can produce standard requirements of 50W&amp;500W flame</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Burner Angle can be 0, 20, 45 degrees convenient adjustment, to meet the requirements of different test methods. Through the sliding device, the positioning device can be quickly delivered to the predetermined fire location</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stainless steel horizontal and vertical sample fixture, durable</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1" name="文本框 20"/>
          <p:cNvSpPr txBox="1"/>
          <p:nvPr/>
        </p:nvSpPr>
        <p:spPr>
          <a:xfrm>
            <a:off x="3636645" y="1357630"/>
            <a:ext cx="3668395" cy="2976880"/>
          </a:xfrm>
          <a:prstGeom prst="rect">
            <a:avLst/>
          </a:prstGeom>
          <a:noFill/>
        </p:spPr>
        <p:txBody>
          <a:bodyPr wrap="square">
            <a:spAutoFit/>
          </a:bodyPr>
          <a:p>
            <a:pPr marL="171450" lvl="0" indent="-171450" algn="l"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Programmable logic controller (PLC)+ touch screen control, can realize automatic control/detection/calculation/data storage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Test time, fire time can be set by oneself, software automatic timing</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Linear combustion rate (V) PLC calculation, touch screen display and save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Different test methods can be switched on the touch screen, and test standard reference values can be displayed on the touch screen</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It has the function of reminding the arrival of flame impact time and automatically cutting off the air source without experiment for 10 minutes to ensure the safety of use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Optional 50W, 500W flame calibration kit, imported brand thermocouple measurement accuracy ±0.1℃, can automatically generate calibration curve and determine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252730"/>
          </a:xfrm>
          <a:prstGeom prst="rect">
            <a:avLst/>
          </a:prstGeom>
          <a:noFill/>
        </p:spPr>
        <p:txBody>
          <a:bodyPr wrap="square" rtlCol="0">
            <a:spAutoFit/>
          </a:bodyPr>
          <a:p>
            <a:pPr algn="l"/>
            <a:r>
              <a:rPr lang="en-US" altLang="zh-CN" sz="1050"/>
              <a:t>              </a:t>
            </a:r>
            <a:r>
              <a:rPr lang="en-US" altLang="zh-CN" sz="1000">
                <a:latin typeface="Times New Roman" panose="02020603050405020304" pitchFamily="18" charset="0"/>
                <a:cs typeface="Times New Roman" panose="02020603050405020304" pitchFamily="18" charset="0"/>
              </a:rPr>
              <a:t>www.firemana.com</a:t>
            </a:r>
            <a:endParaRPr lang="en-US" altLang="zh-CN" sz="1000" dirty="0">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398"/>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321945"/>
            <a:chOff x="441" y="10524"/>
            <a:chExt cx="3908" cy="507"/>
          </a:xfrm>
        </p:grpSpPr>
        <p:sp>
          <p:nvSpPr>
            <p:cNvPr id="31" name="文本框 30"/>
            <p:cNvSpPr txBox="1"/>
            <p:nvPr/>
          </p:nvSpPr>
          <p:spPr>
            <a:xfrm>
              <a:off x="441" y="10524"/>
              <a:ext cx="3908" cy="507"/>
            </a:xfrm>
            <a:prstGeom prst="rect">
              <a:avLst/>
            </a:prstGeom>
            <a:noFill/>
          </p:spPr>
          <p:txBody>
            <a:bodyPr wrap="square">
              <a:spAutoFit/>
            </a:bodyPr>
            <a:p>
              <a:pPr algn="l">
                <a:lnSpc>
                  <a:spcPts val="1800"/>
                </a:lnSpc>
              </a:pPr>
              <a:r>
                <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9" y="10652"/>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0" y="10644"/>
              <a:ext cx="277" cy="277"/>
            </a:xfrm>
            <a:prstGeom prst="rect">
              <a:avLst/>
            </a:prstGeom>
          </p:spPr>
        </p:pic>
      </p:grpSp>
      <p:sp>
        <p:nvSpPr>
          <p:cNvPr id="2" name="文本框 1"/>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3676</Words>
  <Application>WPS 演示</Application>
  <PresentationFormat>自定义</PresentationFormat>
  <Paragraphs>70</Paragraphs>
  <Slides>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vt:i4>
      </vt:variant>
    </vt:vector>
  </HeadingPairs>
  <TitlesOfParts>
    <vt:vector size="16" baseType="lpstr">
      <vt:lpstr>Arial</vt:lpstr>
      <vt:lpstr>宋体</vt:lpstr>
      <vt:lpstr>Wingdings</vt:lpstr>
      <vt:lpstr>Calibri</vt:lpstr>
      <vt:lpstr>Times New Roman</vt:lpstr>
      <vt:lpstr>MicrosoftYaHei</vt:lpstr>
      <vt:lpstr>Segoe Print</vt:lpstr>
      <vt:lpstr>Wingdings</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121</cp:revision>
  <dcterms:created xsi:type="dcterms:W3CDTF">2022-04-06T05:39:00Z</dcterms:created>
  <dcterms:modified xsi:type="dcterms:W3CDTF">2022-06-14T02:28:54Z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4D7B9FEF751344889FBB346A4A60EEB4</vt:lpwstr>
  </property>
  <property fmtid="{D5CDD505-2E9C-101B-9397-08002B2CF9AE}" pid="3" name="KSOProductBuildVer">
    <vt:lpwstr>2052-11.1.0.11744</vt:lpwstr>
  </property>
</Properties>
</file>