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7" r:id="rId3"/>
    <p:sldId id="258"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 name="文本框 44"/>
          <p:cNvSpPr txBox="1"/>
          <p:nvPr/>
        </p:nvSpPr>
        <p:spPr>
          <a:xfrm>
            <a:off x="291465" y="4510405"/>
            <a:ext cx="316103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146685" y="835660"/>
            <a:ext cx="6203950" cy="368300"/>
          </a:xfrm>
          <a:prstGeom prst="rect">
            <a:avLst/>
          </a:prstGeom>
          <a:noFill/>
        </p:spPr>
        <p:txBody>
          <a:bodyPr wrap="square" rtlCol="0">
            <a:spAutoFit/>
          </a:bodyPr>
          <a:p>
            <a:pPr algn="l"/>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TPP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hermal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P</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rotection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P</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erformance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ester</a:t>
            </a:r>
            <a:endParaRPr lang="zh-CN" altLang="en-US" sz="18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69545" y="1249680"/>
            <a:ext cx="6880860" cy="668020"/>
          </a:xfrm>
          <a:prstGeom prst="rect">
            <a:avLst/>
          </a:prstGeom>
          <a:noFill/>
        </p:spPr>
        <p:txBody>
          <a:bodyPr wrap="square" rtlCol="0">
            <a:spAutoFit/>
          </a:bodyPr>
          <a:p>
            <a:pPr algn="l" fontAlgn="auto">
              <a:lnSpc>
                <a:spcPts val="1500"/>
              </a:lnSpc>
            </a:pPr>
            <a:r>
              <a:rPr lang="en-US" sz="1000" dirty="0">
                <a:effectLst/>
                <a:latin typeface="宋体" panose="02010600030101010101" pitchFamily="2" charset="-122"/>
                <a:ea typeface="宋体" panose="02010600030101010101" pitchFamily="2" charset="-122"/>
                <a:cs typeface="MicrosoftYaHei"/>
              </a:rPr>
              <a:t>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 </a:t>
            </a:r>
            <a:r>
              <a:rPr sz="1000" dirty="0">
                <a:effectLst/>
                <a:latin typeface="Times New Roman" panose="02020603050405020304" pitchFamily="18" charset="0"/>
                <a:ea typeface="宋体" panose="02010600030101010101" pitchFamily="2" charset="-122"/>
                <a:cs typeface="Times New Roman" panose="02020603050405020304" pitchFamily="18" charset="0"/>
              </a:rPr>
              <a:t>TPP thermal protection index tester is used to test the thermal protection performance of protective clothing, safety shoes, gloves, helmet outer surface, etc. The thermal protection performance of the material is tested under the action of a given heat source.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13360" y="7030085"/>
            <a:ext cx="3421380" cy="2784475"/>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Aluminum alloy structure anti - testing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 body, stable structure, beautiful and generous</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Independent control cabinet, convenient for laboratory layout, and away from fire to avoid the influence of high temperature on the electrical components of control room</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It is equipped with two 45-degree Meker burners with 38mm inner pipe diameter and 5/16 inch inner hole diameter, which can provide 25KW heat output. The mouth of the burner is a metal mesh structure, and the lower air valve of the burner can be adjusted to adjust the mixing ratio of air and gas</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The burner is automatically ignited by high pressure pulse, which is stable, safe and reliable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226695" y="2466975"/>
            <a:ext cx="3194050" cy="1245235"/>
          </a:xfrm>
          <a:prstGeom prst="rect">
            <a:avLst/>
          </a:prstGeom>
          <a:noFill/>
        </p:spPr>
        <p:txBody>
          <a:bodyPr wrap="square">
            <a:spAutoFit/>
          </a:bodyPr>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NFPA 1971: Standard for the full suit test for fire and similar fire services</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ASTM D4018: Standard Test Method for Properties of Continuous Filament Carbon and Graphite Fiber Bundles</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GB 8965.1-2009: Technical requirements, inspection (test) methods and inspection rules for flame retardant clothing</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48920" y="2119630"/>
            <a:ext cx="339979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effectLst/>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effectLst/>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35375" y="7035800"/>
            <a:ext cx="3621405" cy="2784475"/>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water-cooled heat flow meter, working range of 0-100 kW/㎡, heat flow meter accuracy &amp;lt; ±3%, the response time is 0.2s, the emissivity is greater than 0.95, and the output signal is greater than 5mV within the working range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Provide portable cooling water source without external water connection</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Imported OMEGA thermocouple + temperature measuring steel plate for temperature calibration, temperature acquisition system display accuracy of 0.1℃, range of 0-1000℃</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aluminum water cooling plate for auxiliary heat dissipation, size of 340*286mm</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chiller feed cold plate for heat exchange, water flow 10L/min</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182880" y="2442210"/>
            <a:ext cx="318325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78435" y="694690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13360" y="6607175"/>
            <a:ext cx="248158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08405" y="6698615"/>
            <a:ext cx="175895" cy="175895"/>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5215" y="6701155"/>
            <a:ext cx="175895" cy="175895"/>
          </a:xfrm>
          <a:prstGeom prst="rect">
            <a:avLst/>
          </a:prstGeom>
        </p:spPr>
      </p:pic>
      <p:grpSp>
        <p:nvGrpSpPr>
          <p:cNvPr id="36" name="组合 35"/>
          <p:cNvGrpSpPr/>
          <p:nvPr/>
        </p:nvGrpSpPr>
        <p:grpSpPr>
          <a:xfrm>
            <a:off x="1818005" y="2173605"/>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8" name="图片 7" descr="4006"/>
          <p:cNvPicPr>
            <a:picLocks noChangeAspect="1"/>
          </p:cNvPicPr>
          <p:nvPr/>
        </p:nvPicPr>
        <p:blipFill>
          <a:blip r:embed="rId4"/>
          <a:stretch>
            <a:fillRect/>
          </a:stretch>
        </p:blipFill>
        <p:spPr>
          <a:xfrm>
            <a:off x="3733800" y="2348230"/>
            <a:ext cx="3587750" cy="3975735"/>
          </a:xfrm>
          <a:prstGeom prst="rect">
            <a:avLst/>
          </a:prstGeom>
        </p:spPr>
      </p:pic>
      <p:cxnSp>
        <p:nvCxnSpPr>
          <p:cNvPr id="65" name="直接连接符 64"/>
          <p:cNvCxnSpPr/>
          <p:nvPr/>
        </p:nvCxnSpPr>
        <p:spPr>
          <a:xfrm>
            <a:off x="1086485" y="5046980"/>
            <a:ext cx="236918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298450" y="4175125"/>
            <a:ext cx="3843020" cy="553085"/>
          </a:xfrm>
          <a:prstGeom prst="rect">
            <a:avLst/>
          </a:prstGeom>
          <a:noFill/>
        </p:spPr>
        <p:txBody>
          <a:bodyPr wrap="square">
            <a:spAutoFit/>
          </a:bodyPr>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b="1" kern="1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a:lnSpc>
                <a:spcPts val="1800"/>
              </a:lnSpc>
            </a:pP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grpSp>
        <p:nvGrpSpPr>
          <p:cNvPr id="3" name="组合 2"/>
          <p:cNvGrpSpPr/>
          <p:nvPr/>
        </p:nvGrpSpPr>
        <p:grpSpPr>
          <a:xfrm rot="0">
            <a:off x="1983105" y="4250690"/>
            <a:ext cx="302895" cy="174625"/>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33" name="图片 32"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sp>
        <p:nvSpPr>
          <p:cNvPr id="43" name="文本框 42"/>
          <p:cNvSpPr txBox="1"/>
          <p:nvPr/>
        </p:nvSpPr>
        <p:spPr>
          <a:xfrm>
            <a:off x="291465" y="5862320"/>
            <a:ext cx="315912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44" name="文本框 43"/>
          <p:cNvSpPr txBox="1"/>
          <p:nvPr/>
        </p:nvSpPr>
        <p:spPr>
          <a:xfrm>
            <a:off x="292100" y="5314950"/>
            <a:ext cx="316039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cxnSp>
        <p:nvCxnSpPr>
          <p:cNvPr id="47" name="直接连接符 46"/>
          <p:cNvCxnSpPr/>
          <p:nvPr/>
        </p:nvCxnSpPr>
        <p:spPr>
          <a:xfrm>
            <a:off x="291465" y="5589905"/>
            <a:ext cx="3159125" cy="635"/>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085215" y="4507865"/>
            <a:ext cx="0" cy="1624965"/>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291465" y="4782820"/>
            <a:ext cx="3161030" cy="3175"/>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291465" y="4504690"/>
            <a:ext cx="3161030"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292100" y="5862320"/>
            <a:ext cx="315849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V="1">
            <a:off x="291465" y="6135370"/>
            <a:ext cx="3164205" cy="254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292100" y="5314950"/>
            <a:ext cx="3160395" cy="127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4" name="文本框 63"/>
          <p:cNvSpPr txBox="1"/>
          <p:nvPr/>
        </p:nvSpPr>
        <p:spPr>
          <a:xfrm>
            <a:off x="286385" y="4931410"/>
            <a:ext cx="699770" cy="229870"/>
          </a:xfrm>
          <a:prstGeom prst="rect">
            <a:avLst/>
          </a:prstGeom>
          <a:noFill/>
        </p:spPr>
        <p:txBody>
          <a:bodyPr wrap="square" rtlCol="0">
            <a:spAutoFit/>
          </a:bodyPr>
          <a:p>
            <a:r>
              <a:rPr lang="en-US" altLang="zh-CN" sz="9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900">
              <a:latin typeface="Times New Roman" panose="02020603050405020304" pitchFamily="18" charset="0"/>
              <a:ea typeface="宋体" panose="02010600030101010101" pitchFamily="2" charset="-122"/>
              <a:cs typeface="Times New Roman" panose="02020603050405020304" pitchFamily="18" charset="0"/>
            </a:endParaRPr>
          </a:p>
        </p:txBody>
      </p:sp>
      <p:sp>
        <p:nvSpPr>
          <p:cNvPr id="53" name="文本框 52"/>
          <p:cNvSpPr txBox="1"/>
          <p:nvPr/>
        </p:nvSpPr>
        <p:spPr>
          <a:xfrm>
            <a:off x="286385" y="4396740"/>
            <a:ext cx="3992245" cy="1797050"/>
          </a:xfrm>
          <a:prstGeom prst="rect">
            <a:avLst/>
          </a:prstGeom>
          <a:noFill/>
        </p:spPr>
        <p:txBody>
          <a:bodyPr wrap="square" rtlCol="0">
            <a:spAutoFit/>
          </a:bodyPr>
          <a:p>
            <a:pPr algn="l" fontAlgn="auto">
              <a:lnSpc>
                <a:spcPts val="2300"/>
              </a:lnSpc>
            </a:pPr>
            <a:r>
              <a:rPr lang="en-US" altLang="zh-CN" sz="9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PX04006</a:t>
            </a:r>
            <a:endParaRPr lang="en-US" altLang="zh-CN" sz="9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Combustion Cabinet</a:t>
            </a:r>
            <a:r>
              <a:rPr lang="zh-CN" altLang="en-US" sz="900" dirty="0">
                <a:latin typeface="Times New Roman" panose="02020603050405020304" pitchFamily="18" charset="0"/>
                <a:ea typeface="宋体" panose="02010600030101010101" pitchFamily="2" charset="-122"/>
                <a:cs typeface="Times New Roman" panose="02020603050405020304" pitchFamily="18" charset="0"/>
              </a:rPr>
              <a:t>：750(W)×300(D)×900(H)mm</a:t>
            </a:r>
            <a:endParaRPr lang="zh-CN" altLang="en-US" sz="9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Console Cabinet</a:t>
            </a: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：650(W)</a:t>
            </a:r>
            <a:r>
              <a:rPr lang="zh-CN" altLang="en-US"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650(D)</a:t>
            </a:r>
            <a:r>
              <a:rPr lang="zh-CN" altLang="en-US"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1600(H)mm</a:t>
            </a:r>
            <a:endParaRPr lang="zh-CN" altLang="zh-CN" sz="9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Supply</a:t>
            </a:r>
            <a:r>
              <a:rPr lang="en-US" altLang="zh-CN"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AC 220V, 50Hz, 16A</a:t>
            </a:r>
            <a:endParaRPr lang="en-US" altLang="zh-CN"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200"/>
              </a:lnSpc>
            </a:pPr>
            <a:r>
              <a:rPr lang="en-US"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APPR. 180kg</a:t>
            </a:r>
            <a:endParaRPr lang="en-US" altLang="zh-CN"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2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Gas Source        More than 95% purity propane gas</a:t>
            </a:r>
            <a:endParaRPr lang="en-US" sz="9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88995" cy="2399665"/>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imported precise rotor flowmeter to control gas and air flow</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brand pressure gauge and pressure regulating valve to adjust gas pressure, equipped with solenoid valve to control gas on and off, to ensure the safety of equipment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Nine T150 quartz infrared tube arrays can provide a heat radiation flux of 13KW/㎡±4 KW/㎡</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Under the heat radiation of quartz infrared tube, the total heat flux can be set to 84KW/㎡± 2kW /㎡ by adjusting the gas supply to Meker burner</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696"/>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pPr algn="l"/>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553085"/>
            <a:chOff x="441" y="10524"/>
            <a:chExt cx="3908" cy="871"/>
          </a:xfrm>
        </p:grpSpPr>
        <p:sp>
          <p:nvSpPr>
            <p:cNvPr id="31" name="文本框 30"/>
            <p:cNvSpPr txBox="1"/>
            <p:nvPr/>
          </p:nvSpPr>
          <p:spPr>
            <a:xfrm>
              <a:off x="441" y="10524"/>
              <a:ext cx="3908" cy="871"/>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6" y="10640"/>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84" y="10640"/>
              <a:ext cx="277" cy="277"/>
            </a:xfrm>
            <a:prstGeom prst="rect">
              <a:avLst/>
            </a:prstGeom>
          </p:spPr>
        </p:pic>
      </p:grpSp>
      <p:sp>
        <p:nvSpPr>
          <p:cNvPr id="2" name="文本框 1"/>
          <p:cNvSpPr txBox="1"/>
          <p:nvPr/>
        </p:nvSpPr>
        <p:spPr>
          <a:xfrm flipH="1">
            <a:off x="3736340" y="1400175"/>
            <a:ext cx="3296920" cy="2399665"/>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water cold plate can be quickly moved to the use position and evacuated by electric module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sample device is made of stainless steel</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test sample can be quickly moved to the use position and evacuated by electric module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self-designed standard electrical cabinet, built-in 19-inch touch control all-in-one, equipped with programmable controller (PLC) control system, based on NI Labview platform PC software, to achieve test function control, curve display, real-time data view, save and report output and other functions.</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3707</Words>
  <Application>WPS 演示</Application>
  <PresentationFormat>自定义</PresentationFormat>
  <Paragraphs>77</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Calibri</vt:lpstr>
      <vt:lpstr>Times New Roman</vt:lpstr>
      <vt:lpstr>MicrosoftYaHei</vt:lpstr>
      <vt:lpstr>Segoe Print</vt:lpstr>
      <vt:lpstr>Wingdings</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131</cp:revision>
  <dcterms:created xsi:type="dcterms:W3CDTF">2022-04-06T05:39:00Z</dcterms:created>
  <dcterms:modified xsi:type="dcterms:W3CDTF">2022-06-14T02:31:04Z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4D7B9FEF751344889FBB346A4A60EEB4</vt:lpwstr>
  </property>
  <property fmtid="{D5CDD505-2E9C-101B-9397-08002B2CF9AE}" pid="3" name="KSOProductBuildVer">
    <vt:lpwstr>2052-11.1.0.11744</vt:lpwstr>
  </property>
</Properties>
</file>